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2"/>
  </p:notesMasterIdLst>
  <p:handoutMasterIdLst>
    <p:handoutMasterId r:id="rId23"/>
  </p:handoutMasterIdLst>
  <p:sldIdLst>
    <p:sldId id="256" r:id="rId5"/>
    <p:sldId id="258" r:id="rId6"/>
    <p:sldId id="309" r:id="rId7"/>
    <p:sldId id="299" r:id="rId8"/>
    <p:sldId id="292" r:id="rId9"/>
    <p:sldId id="300" r:id="rId10"/>
    <p:sldId id="293" r:id="rId11"/>
    <p:sldId id="302" r:id="rId12"/>
    <p:sldId id="296" r:id="rId13"/>
    <p:sldId id="295" r:id="rId14"/>
    <p:sldId id="291" r:id="rId15"/>
    <p:sldId id="305" r:id="rId16"/>
    <p:sldId id="307" r:id="rId17"/>
    <p:sldId id="306" r:id="rId18"/>
    <p:sldId id="308" r:id="rId19"/>
    <p:sldId id="310" r:id="rId20"/>
    <p:sldId id="264"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12" autoAdjust="0"/>
  </p:normalViewPr>
  <p:slideViewPr>
    <p:cSldViewPr snapToGrid="0">
      <p:cViewPr varScale="1">
        <p:scale>
          <a:sx n="88" d="100"/>
          <a:sy n="88" d="100"/>
        </p:scale>
        <p:origin x="494" y="6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5/16/2024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5/16/2024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smtClean="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smtClean="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smtClean="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smtClean="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Autofit/>
          </a:bodyPr>
          <a:lstStyle/>
          <a:p>
            <a:r>
              <a:rPr lang="en-US" sz="2800" dirty="0" smtClean="0">
                <a:latin typeface="Sassoon Infant Rg" panose="02000503030000020003" pitchFamily="50" charset="0"/>
              </a:rPr>
              <a:t>2024 / 2025</a:t>
            </a:r>
            <a:endParaRPr lang="ru-RU" sz="2800"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Autofit/>
          </a:bodyPr>
          <a:lstStyle/>
          <a:p>
            <a:pPr algn="ctr"/>
            <a:r>
              <a:rPr lang="en-US" sz="4400" dirty="0" smtClean="0">
                <a:latin typeface="Sassoon Infant Rg" panose="02000503030000020003" pitchFamily="50" charset="0"/>
              </a:rPr>
              <a:t>KS1 Changes </a:t>
            </a:r>
            <a:endParaRPr lang="ru-RU" sz="44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normAutofit fontScale="85000" lnSpcReduction="20000"/>
          </a:bodyPr>
          <a:lstStyle/>
          <a:p>
            <a:pPr algn="ctr"/>
            <a:r>
              <a:rPr lang="en-US" sz="4000" b="1" dirty="0" smtClean="0">
                <a:latin typeface="Sassoon Infant Rg" panose="02000503030000020003" pitchFamily="50" charset="0"/>
              </a:rPr>
              <a:t>Y1/2 Mixed Year Group</a:t>
            </a:r>
            <a:endParaRPr lang="ru-RU" sz="4000" b="1" dirty="0"/>
          </a:p>
        </p:txBody>
      </p:sp>
      <p:pic>
        <p:nvPicPr>
          <p:cNvPr id="5" name="Picture Placeholder 4"/>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t="15081" b="15081"/>
          <a:stretch>
            <a:fillRect/>
          </a:stretch>
        </p:blipFill>
        <p:spPr/>
      </p:pic>
    </p:spTree>
    <p:extLst>
      <p:ext uri="{BB962C8B-B14F-4D97-AF65-F5344CB8AC3E}">
        <p14:creationId xmlns:p14="http://schemas.microsoft.com/office/powerpoint/2010/main" val="3997746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45516" y="1122927"/>
            <a:ext cx="3933620" cy="734415"/>
          </a:xfrm>
        </p:spPr>
        <p:txBody>
          <a:bodyPr>
            <a:noAutofit/>
          </a:bodyPr>
          <a:lstStyle/>
          <a:p>
            <a:pPr algn="ctr"/>
            <a:r>
              <a:rPr lang="en-US" sz="3200" dirty="0" smtClean="0">
                <a:latin typeface="Sassoon Infant Rg" panose="02000503030000020003" pitchFamily="50" charset="0"/>
              </a:rPr>
              <a:t>Context and Reasoning</a:t>
            </a:r>
            <a:endParaRPr lang="en-US" sz="3200" dirty="0">
              <a:latin typeface="Sassoon Infant Rg" panose="02000503030000020003" pitchFamily="50"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13212" y="2586446"/>
            <a:ext cx="5303520" cy="3132955"/>
          </a:xfrm>
        </p:spPr>
        <p:txBody>
          <a:bodyPr>
            <a:noAutofit/>
          </a:bodyPr>
          <a:lstStyle/>
          <a:p>
            <a:pPr marL="0" indent="0">
              <a:lnSpc>
                <a:spcPct val="100000"/>
              </a:lnSpc>
              <a:buNone/>
            </a:pPr>
            <a:r>
              <a:rPr lang="en-GB" sz="2400" dirty="0" smtClean="0">
                <a:solidFill>
                  <a:srgbClr val="002060"/>
                </a:solidFill>
                <a:latin typeface="Sassoon Infant Rg" panose="02000503030000020003" pitchFamily="50" charset="0"/>
              </a:rPr>
              <a:t>The national and local demographic has seen and is projected to see significant reductions in pupil numbers.</a:t>
            </a:r>
          </a:p>
          <a:p>
            <a:pPr marL="0" indent="0">
              <a:lnSpc>
                <a:spcPct val="100000"/>
              </a:lnSpc>
              <a:buNone/>
            </a:pPr>
            <a:r>
              <a:rPr lang="en-GB" sz="2400" dirty="0" smtClean="0">
                <a:solidFill>
                  <a:srgbClr val="002060"/>
                </a:solidFill>
                <a:latin typeface="Sassoon Infant Rg" panose="02000503030000020003" pitchFamily="50" charset="0"/>
              </a:rPr>
              <a:t>2023 - 40</a:t>
            </a:r>
          </a:p>
          <a:p>
            <a:pPr marL="0" indent="0">
              <a:lnSpc>
                <a:spcPct val="100000"/>
              </a:lnSpc>
              <a:buNone/>
            </a:pPr>
            <a:r>
              <a:rPr lang="en-GB" sz="2400" dirty="0" smtClean="0">
                <a:solidFill>
                  <a:srgbClr val="002060"/>
                </a:solidFill>
                <a:latin typeface="Sassoon Infant Rg" panose="02000503030000020003" pitchFamily="50" charset="0"/>
              </a:rPr>
              <a:t>2024 - 42</a:t>
            </a:r>
          </a:p>
          <a:p>
            <a:pPr marL="0" indent="0">
              <a:lnSpc>
                <a:spcPct val="100000"/>
              </a:lnSpc>
              <a:buNone/>
            </a:pPr>
            <a:r>
              <a:rPr lang="en-GB" sz="2400" dirty="0" smtClean="0">
                <a:solidFill>
                  <a:srgbClr val="002060"/>
                </a:solidFill>
                <a:latin typeface="Sassoon Infant Rg" panose="02000503030000020003" pitchFamily="50" charset="0"/>
              </a:rPr>
              <a:t>2025 - 32</a:t>
            </a:r>
          </a:p>
          <a:p>
            <a:pPr marL="0" indent="0">
              <a:lnSpc>
                <a:spcPct val="100000"/>
              </a:lnSpc>
              <a:buNone/>
            </a:pPr>
            <a:r>
              <a:rPr lang="en-GB" sz="2400" dirty="0" smtClean="0">
                <a:solidFill>
                  <a:srgbClr val="002060"/>
                </a:solidFill>
                <a:latin typeface="Sassoon Infant Rg" panose="02000503030000020003" pitchFamily="50" charset="0"/>
              </a:rPr>
              <a:t>2026 - 36</a:t>
            </a:r>
            <a:endParaRPr lang="en-US" sz="2800" dirty="0" smtClean="0">
              <a:solidFill>
                <a:srgbClr val="002060"/>
              </a:solidFill>
              <a:latin typeface="Sassoon Infant Rg" panose="02000503030000020003" pitchFamily="50"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a:t>
            </a:fld>
            <a:endParaRPr lang="en-US" dirty="0"/>
          </a:p>
        </p:txBody>
      </p:sp>
      <p:pic>
        <p:nvPicPr>
          <p:cNvPr id="8" name="Picture Placeholder 7"/>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21660" r="21660"/>
          <a:stretch>
            <a:fillRect/>
          </a:stretch>
        </p:blipFill>
        <p:spPr/>
      </p:pic>
    </p:spTree>
    <p:extLst>
      <p:ext uri="{BB962C8B-B14F-4D97-AF65-F5344CB8AC3E}">
        <p14:creationId xmlns:p14="http://schemas.microsoft.com/office/powerpoint/2010/main" val="36714180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45516" y="1122927"/>
            <a:ext cx="3933620" cy="734415"/>
          </a:xfrm>
        </p:spPr>
        <p:txBody>
          <a:bodyPr>
            <a:noAutofit/>
          </a:bodyPr>
          <a:lstStyle/>
          <a:p>
            <a:pPr algn="ctr"/>
            <a:r>
              <a:rPr lang="en-US" sz="3200" dirty="0" smtClean="0">
                <a:latin typeface="Sassoon Infant Rg" panose="02000503030000020003" pitchFamily="50" charset="0"/>
              </a:rPr>
              <a:t>What are the changes? </a:t>
            </a:r>
            <a:endParaRPr lang="en-US" sz="3200" dirty="0">
              <a:latin typeface="Sassoon Infant Rg" panose="02000503030000020003" pitchFamily="50"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13212" y="2586446"/>
            <a:ext cx="5303520" cy="3132955"/>
          </a:xfrm>
        </p:spPr>
        <p:txBody>
          <a:bodyPr>
            <a:noAutofit/>
          </a:bodyPr>
          <a:lstStyle/>
          <a:p>
            <a:pPr marL="0" indent="0">
              <a:lnSpc>
                <a:spcPct val="100000"/>
              </a:lnSpc>
              <a:buNone/>
            </a:pPr>
            <a:r>
              <a:rPr lang="en-GB" sz="2400" dirty="0">
                <a:solidFill>
                  <a:srgbClr val="002060"/>
                </a:solidFill>
                <a:latin typeface="Sassoon Infant Rg" panose="02000503030000020003" pitchFamily="50" charset="0"/>
              </a:rPr>
              <a:t>Based on our current and projected pupil numbers, from September 2024, we will be changing </a:t>
            </a:r>
            <a:r>
              <a:rPr lang="en-GB" sz="2400" dirty="0" smtClean="0">
                <a:solidFill>
                  <a:srgbClr val="002060"/>
                </a:solidFill>
                <a:latin typeface="Sassoon Infant Rg" panose="02000503030000020003" pitchFamily="50" charset="0"/>
              </a:rPr>
              <a:t>from two Year 1 and two Year 2 classes to </a:t>
            </a:r>
            <a:r>
              <a:rPr lang="en-GB" sz="2400" dirty="0">
                <a:solidFill>
                  <a:srgbClr val="002060"/>
                </a:solidFill>
                <a:latin typeface="Sassoon Infant Rg" panose="02000503030000020003" pitchFamily="50" charset="0"/>
              </a:rPr>
              <a:t>3 mixed-age Year 1 &amp; 2 </a:t>
            </a:r>
            <a:r>
              <a:rPr lang="en-GB" sz="2400" dirty="0" smtClean="0">
                <a:solidFill>
                  <a:srgbClr val="002060"/>
                </a:solidFill>
                <a:latin typeface="Sassoon Infant Rg" panose="02000503030000020003" pitchFamily="50" charset="0"/>
              </a:rPr>
              <a:t>classes. </a:t>
            </a:r>
          </a:p>
          <a:p>
            <a:pPr marL="0" indent="0">
              <a:lnSpc>
                <a:spcPct val="100000"/>
              </a:lnSpc>
              <a:buNone/>
            </a:pPr>
            <a:r>
              <a:rPr lang="en-GB" sz="2400" dirty="0" smtClean="0">
                <a:solidFill>
                  <a:srgbClr val="002060"/>
                </a:solidFill>
                <a:latin typeface="Sassoon Infant Rg" panose="02000503030000020003" pitchFamily="50" charset="0"/>
              </a:rPr>
              <a:t>The </a:t>
            </a:r>
            <a:r>
              <a:rPr lang="en-GB" sz="2400" dirty="0">
                <a:solidFill>
                  <a:srgbClr val="002060"/>
                </a:solidFill>
                <a:latin typeface="Sassoon Infant Rg" panose="02000503030000020003" pitchFamily="50" charset="0"/>
              </a:rPr>
              <a:t>class structure at </a:t>
            </a:r>
            <a:r>
              <a:rPr lang="en-GB" sz="2400" dirty="0" err="1">
                <a:solidFill>
                  <a:srgbClr val="002060"/>
                </a:solidFill>
                <a:latin typeface="Sassoon Infant Rg" panose="02000503030000020003" pitchFamily="50" charset="0"/>
              </a:rPr>
              <a:t>Backwell</a:t>
            </a:r>
            <a:r>
              <a:rPr lang="en-GB" sz="2400" dirty="0">
                <a:solidFill>
                  <a:srgbClr val="002060"/>
                </a:solidFill>
                <a:latin typeface="Sassoon Infant Rg" panose="02000503030000020003" pitchFamily="50" charset="0"/>
              </a:rPr>
              <a:t> Juniors will remain unchanged for the 24-25 academic year.</a:t>
            </a:r>
            <a:endParaRPr lang="en-US" sz="2800" dirty="0" smtClean="0">
              <a:solidFill>
                <a:srgbClr val="002060"/>
              </a:solidFill>
              <a:latin typeface="Sassoon Infant Rg" panose="02000503030000020003" pitchFamily="50"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3</a:t>
            </a:fld>
            <a:endParaRPr lang="en-US" dirty="0"/>
          </a:p>
        </p:txBody>
      </p:sp>
      <p:pic>
        <p:nvPicPr>
          <p:cNvPr id="8" name="Picture Placeholder 7"/>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21660" r="21660"/>
          <a:stretch>
            <a:fillRect/>
          </a:stretch>
        </p:blipFill>
        <p:spPr/>
      </p:pic>
    </p:spTree>
    <p:extLst>
      <p:ext uri="{BB962C8B-B14F-4D97-AF65-F5344CB8AC3E}">
        <p14:creationId xmlns:p14="http://schemas.microsoft.com/office/powerpoint/2010/main" val="10708811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normAutofit fontScale="90000"/>
          </a:bodyPr>
          <a:lstStyle/>
          <a:p>
            <a:r>
              <a:rPr lang="en-US" dirty="0" smtClean="0">
                <a:latin typeface="Sassoon Infant Rg" panose="02000503030000020003" pitchFamily="50" charset="0"/>
              </a:rPr>
              <a:t>Your Questions so far</a:t>
            </a:r>
            <a:endParaRPr lang="ru-RU" dirty="0"/>
          </a:p>
        </p:txBody>
      </p:sp>
      <p:pic>
        <p:nvPicPr>
          <p:cNvPr id="6" name="Picture Placeholder 5"/>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1588" r="11588"/>
          <a:stretch>
            <a:fillRect/>
          </a:stretch>
        </p:blipFill>
        <p:spPr/>
      </p:pic>
      <p:sp>
        <p:nvSpPr>
          <p:cNvPr id="4" name="Text Placeholder 3"/>
          <p:cNvSpPr>
            <a:spLocks noGrp="1"/>
          </p:cNvSpPr>
          <p:nvPr>
            <p:ph type="body" sz="quarter" idx="14"/>
          </p:nvPr>
        </p:nvSpPr>
        <p:spPr/>
        <p:txBody>
          <a:bodyPr/>
          <a:lstStyle/>
          <a:p>
            <a:r>
              <a:rPr lang="en-GB" dirty="0" smtClean="0"/>
              <a:t>KS1 Structure Changes</a:t>
            </a:r>
            <a:endParaRPr lang="en-GB" dirty="0"/>
          </a:p>
        </p:txBody>
      </p:sp>
    </p:spTree>
    <p:extLst>
      <p:ext uri="{BB962C8B-B14F-4D97-AF65-F5344CB8AC3E}">
        <p14:creationId xmlns:p14="http://schemas.microsoft.com/office/powerpoint/2010/main" val="874844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5</a:t>
            </a:fld>
            <a:endParaRPr lang="en-US" noProof="0" dirty="0"/>
          </a:p>
        </p:txBody>
      </p:sp>
      <p:sp>
        <p:nvSpPr>
          <p:cNvPr id="4" name="Title 3"/>
          <p:cNvSpPr>
            <a:spLocks noGrp="1"/>
          </p:cNvSpPr>
          <p:nvPr>
            <p:ph type="title"/>
          </p:nvPr>
        </p:nvSpPr>
        <p:spPr/>
        <p:txBody>
          <a:bodyPr>
            <a:noAutofit/>
          </a:bodyPr>
          <a:lstStyle/>
          <a:p>
            <a:pPr algn="l" fontAlgn="base"/>
            <a:r>
              <a:rPr lang="en-GB" sz="2400" dirty="0">
                <a:latin typeface="Sassoon Infant Rg" panose="02000503030000020003" pitchFamily="50" charset="0"/>
              </a:rPr>
              <a:t>Why is this needed now if it's about falling numbers in Reception year?</a:t>
            </a:r>
          </a:p>
        </p:txBody>
      </p:sp>
      <p:sp>
        <p:nvSpPr>
          <p:cNvPr id="7" name="Text Placeholder 6"/>
          <p:cNvSpPr>
            <a:spLocks noGrp="1"/>
          </p:cNvSpPr>
          <p:nvPr>
            <p:ph type="body" sz="quarter" idx="14"/>
          </p:nvPr>
        </p:nvSpPr>
        <p:spPr>
          <a:xfrm>
            <a:off x="6932841" y="2481943"/>
            <a:ext cx="5015319" cy="3127109"/>
          </a:xfrm>
        </p:spPr>
        <p:txBody>
          <a:bodyPr>
            <a:noAutofit/>
          </a:bodyPr>
          <a:lstStyle/>
          <a:p>
            <a:pPr fontAlgn="base"/>
            <a:r>
              <a:rPr lang="en-GB" sz="2400" dirty="0" smtClean="0">
                <a:solidFill>
                  <a:srgbClr val="002060"/>
                </a:solidFill>
                <a:latin typeface="Sassoon Infant Rg" panose="02000503030000020003" pitchFamily="50" charset="0"/>
              </a:rPr>
              <a:t>Numbers have been falling for some time and are projected to continue to fall.</a:t>
            </a:r>
          </a:p>
          <a:p>
            <a:pPr fontAlgn="base"/>
            <a:r>
              <a:rPr lang="en-GB" sz="2400" dirty="0" smtClean="0">
                <a:solidFill>
                  <a:srgbClr val="002060"/>
                </a:solidFill>
                <a:latin typeface="Sassoon Infant Rg" panose="02000503030000020003" pitchFamily="50" charset="0"/>
              </a:rPr>
              <a:t>The EYFS curriculum and provision is quite different, so we are maintaining 2 R classes and mixing from Y1.</a:t>
            </a:r>
            <a:endParaRPr lang="en-GB" sz="2400" dirty="0">
              <a:solidFill>
                <a:srgbClr val="002060"/>
              </a:solidFill>
              <a:latin typeface="Sassoon Infant Rg" panose="02000503030000020003" pitchFamily="50" charset="0"/>
            </a:endParaRPr>
          </a:p>
        </p:txBody>
      </p:sp>
      <p:pic>
        <p:nvPicPr>
          <p:cNvPr id="5" name="Picture Placeholder 4"/>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2203" r="12203"/>
          <a:stretch>
            <a:fillRect/>
          </a:stretch>
        </p:blipFill>
        <p:spPr/>
      </p:pic>
    </p:spTree>
    <p:extLst>
      <p:ext uri="{BB962C8B-B14F-4D97-AF65-F5344CB8AC3E}">
        <p14:creationId xmlns:p14="http://schemas.microsoft.com/office/powerpoint/2010/main" val="3533076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45516" y="1122927"/>
            <a:ext cx="3933620" cy="734415"/>
          </a:xfrm>
        </p:spPr>
        <p:txBody>
          <a:bodyPr>
            <a:noAutofit/>
          </a:bodyPr>
          <a:lstStyle/>
          <a:p>
            <a:pPr algn="ctr"/>
            <a:r>
              <a:rPr lang="en-US" sz="3200" dirty="0">
                <a:latin typeface="Sassoon Infant Rg" panose="02000503030000020003" pitchFamily="50" charset="0"/>
              </a:rPr>
              <a:t>Transition from EYFS to KS1</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9007" y="2386149"/>
            <a:ext cx="5303520" cy="3924800"/>
          </a:xfrm>
        </p:spPr>
        <p:txBody>
          <a:bodyPr>
            <a:noAutofit/>
          </a:bodyPr>
          <a:lstStyle/>
          <a:p>
            <a:pPr fontAlgn="base"/>
            <a:r>
              <a:rPr lang="en-GB" sz="2000" dirty="0" smtClean="0">
                <a:solidFill>
                  <a:srgbClr val="002060"/>
                </a:solidFill>
                <a:latin typeface="Sassoon Infant Rg" panose="02000503030000020003" pitchFamily="50" charset="0"/>
              </a:rPr>
              <a:t>Transition from the EYFS curriculum to the KS1 curriculum will be based on the needs of the children. </a:t>
            </a:r>
          </a:p>
          <a:p>
            <a:pPr fontAlgn="base"/>
            <a:r>
              <a:rPr lang="en-GB" sz="2000" dirty="0" smtClean="0">
                <a:solidFill>
                  <a:srgbClr val="002060"/>
                </a:solidFill>
                <a:latin typeface="Sassoon Infant Rg" panose="02000503030000020003" pitchFamily="50" charset="0"/>
              </a:rPr>
              <a:t>Last year’s transition period was three weeks. </a:t>
            </a:r>
          </a:p>
          <a:p>
            <a:pPr fontAlgn="base"/>
            <a:r>
              <a:rPr lang="en-GB" sz="2000" dirty="0" smtClean="0">
                <a:solidFill>
                  <a:srgbClr val="002060"/>
                </a:solidFill>
                <a:latin typeface="Sassoon Infant Rg" panose="02000503030000020003" pitchFamily="50" charset="0"/>
              </a:rPr>
              <a:t>Independent activity tables are similar to EYFS – art, construction, Maths, writing and ‘Tuff Tray’. There will be stretch activities available, particularly for Y2 pupils. </a:t>
            </a:r>
          </a:p>
          <a:p>
            <a:pPr fontAlgn="base"/>
            <a:r>
              <a:rPr lang="en-GB" sz="2000" dirty="0" smtClean="0">
                <a:solidFill>
                  <a:srgbClr val="002060"/>
                </a:solidFill>
                <a:latin typeface="Sassoon Infant Rg" panose="02000503030000020003" pitchFamily="50" charset="0"/>
              </a:rPr>
              <a:t>Teacher-led activities will increase in pupil numbers across the transition period. E.g. Four Year 1 pupils and 8 Year 2 pupils to begin with.  </a:t>
            </a:r>
          </a:p>
          <a:p>
            <a:pPr fontAlgn="base"/>
            <a:r>
              <a:rPr lang="en-GB" sz="2000" dirty="0" smtClean="0">
                <a:solidFill>
                  <a:srgbClr val="002060"/>
                </a:solidFill>
                <a:latin typeface="Sassoon Infant Rg" panose="02000503030000020003" pitchFamily="50" charset="0"/>
              </a:rPr>
              <a:t>Year 2 pupils will be in the teacher-led group for an extended amount of time to ensure progression from their learning in Year1. </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6</a:t>
            </a:fld>
            <a:endParaRPr lang="en-US" dirty="0"/>
          </a:p>
        </p:txBody>
      </p:sp>
      <p:sp>
        <p:nvSpPr>
          <p:cNvPr id="2" name="Picture Placeholder 1"/>
          <p:cNvSpPr>
            <a:spLocks noGrp="1"/>
          </p:cNvSpPr>
          <p:nvPr>
            <p:ph type="pic" sz="quarter" idx="14"/>
          </p:nvPr>
        </p:nvSpPr>
        <p:spPr/>
      </p:sp>
      <p:pic>
        <p:nvPicPr>
          <p:cNvPr id="7" name="Picture Placeholder 11"/>
          <p:cNvPicPr>
            <a:picLocks noChangeAspect="1"/>
          </p:cNvPicPr>
          <p:nvPr/>
        </p:nvPicPr>
        <p:blipFill>
          <a:blip r:embed="rId2">
            <a:extLst>
              <a:ext uri="{28A0092B-C50C-407E-A947-70E740481C1C}">
                <a14:useLocalDpi xmlns:a14="http://schemas.microsoft.com/office/drawing/2010/main" val="0"/>
              </a:ext>
            </a:extLst>
          </a:blip>
          <a:srcRect l="21660" r="21660"/>
          <a:stretch>
            <a:fillRect/>
          </a:stretch>
        </p:blipFill>
        <p:spPr>
          <a:xfrm rot="720000">
            <a:off x="6384189" y="232919"/>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pic>
    </p:spTree>
    <p:extLst>
      <p:ext uri="{BB962C8B-B14F-4D97-AF65-F5344CB8AC3E}">
        <p14:creationId xmlns:p14="http://schemas.microsoft.com/office/powerpoint/2010/main" val="40992122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7</a:t>
            </a:fld>
            <a:endParaRPr lang="en-US" noProof="0" dirty="0"/>
          </a:p>
        </p:txBody>
      </p:sp>
      <p:sp>
        <p:nvSpPr>
          <p:cNvPr id="4" name="Title 3"/>
          <p:cNvSpPr>
            <a:spLocks noGrp="1"/>
          </p:cNvSpPr>
          <p:nvPr>
            <p:ph type="title"/>
          </p:nvPr>
        </p:nvSpPr>
        <p:spPr/>
        <p:txBody>
          <a:bodyPr>
            <a:normAutofit fontScale="90000"/>
          </a:bodyPr>
          <a:lstStyle/>
          <a:p>
            <a:r>
              <a:rPr lang="en-US" dirty="0" smtClean="0">
                <a:latin typeface="Sassoon Infant Rg" panose="02000503030000020003" pitchFamily="50" charset="0"/>
              </a:rPr>
              <a:t>How will the classes be </a:t>
            </a:r>
            <a:r>
              <a:rPr lang="en-US" dirty="0" err="1" smtClean="0">
                <a:latin typeface="Sassoon Infant Rg" panose="02000503030000020003" pitchFamily="50" charset="0"/>
              </a:rPr>
              <a:t>organised</a:t>
            </a:r>
            <a:r>
              <a:rPr lang="en-US" dirty="0" smtClean="0">
                <a:latin typeface="Sassoon Infant Rg" panose="02000503030000020003" pitchFamily="50" charset="0"/>
              </a:rPr>
              <a:t>? </a:t>
            </a:r>
            <a:endParaRPr lang="en-GB" dirty="0"/>
          </a:p>
        </p:txBody>
      </p:sp>
      <p:sp>
        <p:nvSpPr>
          <p:cNvPr id="7" name="Text Placeholder 6"/>
          <p:cNvSpPr>
            <a:spLocks noGrp="1"/>
          </p:cNvSpPr>
          <p:nvPr>
            <p:ph type="body" sz="quarter" idx="14"/>
          </p:nvPr>
        </p:nvSpPr>
        <p:spPr>
          <a:xfrm>
            <a:off x="6740435" y="2481943"/>
            <a:ext cx="5207726" cy="3378926"/>
          </a:xfrm>
        </p:spPr>
        <p:txBody>
          <a:bodyPr>
            <a:noAutofit/>
          </a:bodyPr>
          <a:lstStyle/>
          <a:p>
            <a:pPr fontAlgn="base"/>
            <a:r>
              <a:rPr lang="en-GB" sz="2000" dirty="0" smtClean="0">
                <a:solidFill>
                  <a:srgbClr val="002060"/>
                </a:solidFill>
                <a:latin typeface="Sassoon Infant Rg" panose="02000503030000020003" pitchFamily="50" charset="0"/>
              </a:rPr>
              <a:t>Letters will be sent out in Term 6. </a:t>
            </a:r>
          </a:p>
          <a:p>
            <a:pPr fontAlgn="base"/>
            <a:r>
              <a:rPr lang="en-GB" sz="2000" dirty="0" smtClean="0">
                <a:solidFill>
                  <a:srgbClr val="002060"/>
                </a:solidFill>
                <a:latin typeface="Sassoon Infant Rg" panose="02000503030000020003" pitchFamily="50" charset="0"/>
              </a:rPr>
              <a:t>Children will be able to choose three friends they would like to be in the same class with.</a:t>
            </a:r>
          </a:p>
          <a:p>
            <a:pPr fontAlgn="base"/>
            <a:r>
              <a:rPr lang="en-GB" sz="2000" dirty="0" smtClean="0">
                <a:solidFill>
                  <a:srgbClr val="002060"/>
                </a:solidFill>
                <a:latin typeface="Sassoon Infant Rg" panose="02000503030000020003" pitchFamily="50" charset="0"/>
              </a:rPr>
              <a:t>They will be with at least one of their chosen friends. </a:t>
            </a:r>
          </a:p>
          <a:p>
            <a:pPr fontAlgn="base"/>
            <a:r>
              <a:rPr lang="en-GB" sz="2000" dirty="0" smtClean="0">
                <a:solidFill>
                  <a:srgbClr val="002060"/>
                </a:solidFill>
                <a:latin typeface="Sassoon Infant Rg" panose="02000503030000020003" pitchFamily="50" charset="0"/>
              </a:rPr>
              <a:t>Classes will be confirmed the day before ‘Move-up Morning’ (we expect Move-up Morning to be on Tuesday 2</a:t>
            </a:r>
            <a:r>
              <a:rPr lang="en-GB" sz="2000" baseline="30000" dirty="0" smtClean="0">
                <a:solidFill>
                  <a:srgbClr val="002060"/>
                </a:solidFill>
                <a:latin typeface="Sassoon Infant Rg" panose="02000503030000020003" pitchFamily="50" charset="0"/>
              </a:rPr>
              <a:t>nd</a:t>
            </a:r>
            <a:r>
              <a:rPr lang="en-GB" sz="2000" dirty="0" smtClean="0">
                <a:solidFill>
                  <a:srgbClr val="002060"/>
                </a:solidFill>
                <a:latin typeface="Sassoon Infant Rg" panose="02000503030000020003" pitchFamily="50" charset="0"/>
              </a:rPr>
              <a:t> July). </a:t>
            </a:r>
          </a:p>
          <a:p>
            <a:pPr fontAlgn="base"/>
            <a:r>
              <a:rPr lang="en-GB" sz="2000" dirty="0" smtClean="0">
                <a:solidFill>
                  <a:srgbClr val="002060"/>
                </a:solidFill>
                <a:latin typeface="Sassoon Infant Rg" panose="02000503030000020003" pitchFamily="50" charset="0"/>
              </a:rPr>
              <a:t>Children currently have lunchtime together as a whole school which has already helped to build relationships between year groups. </a:t>
            </a:r>
          </a:p>
        </p:txBody>
      </p:sp>
      <p:pic>
        <p:nvPicPr>
          <p:cNvPr id="10" name="Picture Placeholder 9"/>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2203" r="12203"/>
          <a:stretch>
            <a:fillRect/>
          </a:stretch>
        </p:blipFill>
        <p:spPr/>
      </p:pic>
    </p:spTree>
    <p:extLst>
      <p:ext uri="{BB962C8B-B14F-4D97-AF65-F5344CB8AC3E}">
        <p14:creationId xmlns:p14="http://schemas.microsoft.com/office/powerpoint/2010/main" val="2611832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8</a:t>
            </a:fld>
            <a:endParaRPr lang="en-US" noProof="0" dirty="0"/>
          </a:p>
        </p:txBody>
      </p:sp>
      <p:sp>
        <p:nvSpPr>
          <p:cNvPr id="4" name="Title 3"/>
          <p:cNvSpPr>
            <a:spLocks noGrp="1"/>
          </p:cNvSpPr>
          <p:nvPr>
            <p:ph type="title"/>
          </p:nvPr>
        </p:nvSpPr>
        <p:spPr/>
        <p:txBody>
          <a:bodyPr>
            <a:noAutofit/>
          </a:bodyPr>
          <a:lstStyle/>
          <a:p>
            <a:pPr algn="l"/>
            <a:r>
              <a:rPr lang="en-GB" sz="2800" b="0" dirty="0">
                <a:latin typeface="Sassoon Infant Rg" panose="02000503030000020003" pitchFamily="50" charset="0"/>
              </a:rPr>
              <a:t>What are benefits of mixed aged classes for the oldest members?</a:t>
            </a:r>
          </a:p>
        </p:txBody>
      </p:sp>
      <p:sp>
        <p:nvSpPr>
          <p:cNvPr id="7" name="Text Placeholder 6"/>
          <p:cNvSpPr>
            <a:spLocks noGrp="1"/>
          </p:cNvSpPr>
          <p:nvPr>
            <p:ph type="body" sz="quarter" idx="14"/>
          </p:nvPr>
        </p:nvSpPr>
        <p:spPr>
          <a:xfrm>
            <a:off x="6566262" y="2157278"/>
            <a:ext cx="5329646" cy="3971108"/>
          </a:xfrm>
        </p:spPr>
        <p:txBody>
          <a:bodyPr>
            <a:noAutofit/>
          </a:bodyPr>
          <a:lstStyle/>
          <a:p>
            <a:pPr fontAlgn="base"/>
            <a:r>
              <a:rPr lang="en-GB" sz="2200" dirty="0" smtClean="0">
                <a:solidFill>
                  <a:srgbClr val="002060"/>
                </a:solidFill>
                <a:latin typeface="Sassoon Infant Rg" panose="02000503030000020003" pitchFamily="50" charset="0"/>
              </a:rPr>
              <a:t>There is no </a:t>
            </a:r>
            <a:r>
              <a:rPr lang="en-GB" sz="2200" dirty="0">
                <a:solidFill>
                  <a:srgbClr val="002060"/>
                </a:solidFill>
                <a:latin typeface="Sassoon Infant Rg" panose="02000503030000020003" pitchFamily="50" charset="0"/>
              </a:rPr>
              <a:t>evidence that suggests mixed-age classrooms have a negative impact </a:t>
            </a:r>
            <a:r>
              <a:rPr lang="en-GB" sz="2200" dirty="0" smtClean="0">
                <a:solidFill>
                  <a:srgbClr val="002060"/>
                </a:solidFill>
                <a:latin typeface="Sassoon Infant Rg" panose="02000503030000020003" pitchFamily="50" charset="0"/>
              </a:rPr>
              <a:t>on </a:t>
            </a:r>
            <a:r>
              <a:rPr lang="en-GB" sz="2200" dirty="0">
                <a:solidFill>
                  <a:srgbClr val="002060"/>
                </a:solidFill>
                <a:latin typeface="Sassoon Infant Rg" panose="02000503030000020003" pitchFamily="50" charset="0"/>
              </a:rPr>
              <a:t>progress or attainment</a:t>
            </a:r>
            <a:r>
              <a:rPr lang="en-GB" sz="2200" dirty="0" smtClean="0">
                <a:solidFill>
                  <a:srgbClr val="002060"/>
                </a:solidFill>
                <a:latin typeface="Sassoon Infant Rg" panose="02000503030000020003" pitchFamily="50" charset="0"/>
              </a:rPr>
              <a:t>.</a:t>
            </a:r>
          </a:p>
          <a:p>
            <a:pPr fontAlgn="base"/>
            <a:r>
              <a:rPr lang="en-GB" sz="2200" dirty="0" smtClean="0">
                <a:solidFill>
                  <a:srgbClr val="002060"/>
                </a:solidFill>
                <a:latin typeface="Sassoon Infant Rg" panose="02000503030000020003" pitchFamily="50" charset="0"/>
              </a:rPr>
              <a:t>Studies have shown children in mixed year groups thrive socially and emotionally. </a:t>
            </a:r>
          </a:p>
          <a:p>
            <a:pPr fontAlgn="base"/>
            <a:r>
              <a:rPr lang="en-GB" sz="2200" dirty="0" smtClean="0">
                <a:solidFill>
                  <a:srgbClr val="002060"/>
                </a:solidFill>
                <a:latin typeface="Sassoon Infant Rg" panose="02000503030000020003" pitchFamily="50" charset="0"/>
              </a:rPr>
              <a:t>Mixed-age </a:t>
            </a:r>
            <a:r>
              <a:rPr lang="en-GB" sz="2200" dirty="0">
                <a:solidFill>
                  <a:srgbClr val="002060"/>
                </a:solidFill>
                <a:latin typeface="Sassoon Infant Rg" panose="02000503030000020003" pitchFamily="50" charset="0"/>
              </a:rPr>
              <a:t>classes encourage a spirit of cooperation where learners are more likely to support each other than compete. Over time, learners become a ‘family of learners’ who support and care for each </a:t>
            </a:r>
            <a:r>
              <a:rPr lang="en-GB" sz="2200" dirty="0" smtClean="0">
                <a:solidFill>
                  <a:srgbClr val="002060"/>
                </a:solidFill>
                <a:latin typeface="Sassoon Infant Rg" panose="02000503030000020003" pitchFamily="50" charset="0"/>
              </a:rPr>
              <a:t>other.</a:t>
            </a:r>
          </a:p>
          <a:p>
            <a:pPr fontAlgn="base"/>
            <a:r>
              <a:rPr lang="en-GB" sz="2200" dirty="0" smtClean="0">
                <a:solidFill>
                  <a:srgbClr val="002060"/>
                </a:solidFill>
                <a:latin typeface="Sassoon Infant Rg" panose="02000503030000020003" pitchFamily="50" charset="0"/>
              </a:rPr>
              <a:t>Children </a:t>
            </a:r>
            <a:r>
              <a:rPr lang="en-GB" sz="2200" dirty="0">
                <a:solidFill>
                  <a:srgbClr val="002060"/>
                </a:solidFill>
                <a:latin typeface="Sassoon Infant Rg" panose="02000503030000020003" pitchFamily="50" charset="0"/>
              </a:rPr>
              <a:t>in these classes therefore show a notable increase in self-esteem.</a:t>
            </a:r>
          </a:p>
          <a:p>
            <a:pPr marL="0" indent="0" fontAlgn="base">
              <a:buNone/>
            </a:pPr>
            <a:endParaRPr lang="en-GB" sz="2200" dirty="0">
              <a:solidFill>
                <a:srgbClr val="002060"/>
              </a:solidFill>
              <a:latin typeface="Sassoon Infant Rg" panose="02000503030000020003" pitchFamily="50" charset="0"/>
            </a:endParaRPr>
          </a:p>
          <a:p>
            <a:pPr marL="0" indent="0" fontAlgn="base">
              <a:buNone/>
            </a:pPr>
            <a:endParaRPr lang="en-GB" sz="2200" dirty="0" smtClean="0">
              <a:solidFill>
                <a:srgbClr val="002060"/>
              </a:solidFill>
              <a:latin typeface="Sassoon Infant Rg" panose="02000503030000020003" pitchFamily="50" charset="0"/>
            </a:endParaRPr>
          </a:p>
        </p:txBody>
      </p:sp>
      <p:pic>
        <p:nvPicPr>
          <p:cNvPr id="6" name="Picture Placeholder 5"/>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2203" r="12203"/>
          <a:stretch>
            <a:fillRect/>
          </a:stretch>
        </p:blipFill>
        <p:spPr/>
      </p:pic>
    </p:spTree>
    <p:extLst>
      <p:ext uri="{BB962C8B-B14F-4D97-AF65-F5344CB8AC3E}">
        <p14:creationId xmlns:p14="http://schemas.microsoft.com/office/powerpoint/2010/main" val="516156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9</a:t>
            </a:fld>
            <a:endParaRPr lang="en-US" noProof="0" dirty="0"/>
          </a:p>
        </p:txBody>
      </p:sp>
      <p:sp>
        <p:nvSpPr>
          <p:cNvPr id="4" name="Title 3"/>
          <p:cNvSpPr>
            <a:spLocks noGrp="1"/>
          </p:cNvSpPr>
          <p:nvPr>
            <p:ph type="title"/>
          </p:nvPr>
        </p:nvSpPr>
        <p:spPr/>
        <p:txBody>
          <a:bodyPr>
            <a:noAutofit/>
          </a:bodyPr>
          <a:lstStyle/>
          <a:p>
            <a:pPr algn="l"/>
            <a:r>
              <a:rPr lang="en-GB" sz="2800" b="0" dirty="0">
                <a:latin typeface="Sassoon Infant Rg" panose="02000503030000020003" pitchFamily="50" charset="0"/>
              </a:rPr>
              <a:t>What are benefits of mixed aged classes for the oldest members?</a:t>
            </a:r>
          </a:p>
        </p:txBody>
      </p:sp>
      <p:sp>
        <p:nvSpPr>
          <p:cNvPr id="7" name="Text Placeholder 6"/>
          <p:cNvSpPr>
            <a:spLocks noGrp="1"/>
          </p:cNvSpPr>
          <p:nvPr>
            <p:ph type="body" sz="quarter" idx="14"/>
          </p:nvPr>
        </p:nvSpPr>
        <p:spPr>
          <a:xfrm>
            <a:off x="6461760" y="2255520"/>
            <a:ext cx="5486400" cy="4197531"/>
          </a:xfrm>
        </p:spPr>
        <p:txBody>
          <a:bodyPr>
            <a:noAutofit/>
          </a:bodyPr>
          <a:lstStyle/>
          <a:p>
            <a:pPr fontAlgn="base"/>
            <a:r>
              <a:rPr lang="en-GB" sz="2200" dirty="0">
                <a:solidFill>
                  <a:srgbClr val="002060"/>
                </a:solidFill>
                <a:latin typeface="Sassoon Infant Rg" panose="02000503030000020003" pitchFamily="50" charset="0"/>
              </a:rPr>
              <a:t>Giving older learners the chance to support younger learners builds their confidence and leadership skills. The younger learners also benefit as they see their older peers modelling positive behaviour.</a:t>
            </a:r>
          </a:p>
          <a:p>
            <a:pPr fontAlgn="base"/>
            <a:r>
              <a:rPr lang="en-GB" sz="2200" dirty="0" smtClean="0">
                <a:solidFill>
                  <a:srgbClr val="002060"/>
                </a:solidFill>
                <a:latin typeface="Sassoon Infant Rg" panose="02000503030000020003" pitchFamily="50" charset="0"/>
              </a:rPr>
              <a:t>These </a:t>
            </a:r>
            <a:r>
              <a:rPr lang="en-GB" sz="2200" dirty="0">
                <a:solidFill>
                  <a:srgbClr val="002060"/>
                </a:solidFill>
                <a:latin typeface="Sassoon Infant Rg" panose="02000503030000020003" pitchFamily="50" charset="0"/>
              </a:rPr>
              <a:t>children model more sophisticated approaches to problem solving, helping younger children to accomplish tasks they would not be able to do independently whilst completing their own learning. This dynamic increases the older child’s level of independence and competence while increasing the younger child’s spirit of belonging in a community of learners.</a:t>
            </a:r>
            <a:endParaRPr lang="en-GB" sz="2200" dirty="0" smtClean="0">
              <a:solidFill>
                <a:srgbClr val="002060"/>
              </a:solidFill>
              <a:latin typeface="Sassoon Infant Rg" panose="02000503030000020003" pitchFamily="50" charset="0"/>
            </a:endParaRPr>
          </a:p>
          <a:p>
            <a:pPr fontAlgn="base"/>
            <a:endParaRPr lang="en-GB" sz="2200" dirty="0">
              <a:solidFill>
                <a:srgbClr val="002060"/>
              </a:solidFill>
              <a:latin typeface="Sassoon Infant Rg" panose="02000503030000020003" pitchFamily="50" charset="0"/>
            </a:endParaRPr>
          </a:p>
        </p:txBody>
      </p:sp>
      <p:pic>
        <p:nvPicPr>
          <p:cNvPr id="6" name="Picture Placeholder 5"/>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2203" r="12203"/>
          <a:stretch>
            <a:fillRect/>
          </a:stretch>
        </p:blipFill>
        <p:spPr/>
      </p:pic>
    </p:spTree>
    <p:extLst>
      <p:ext uri="{BB962C8B-B14F-4D97-AF65-F5344CB8AC3E}">
        <p14:creationId xmlns:p14="http://schemas.microsoft.com/office/powerpoint/2010/main" val="3671229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p:cNvSpPr>
            <a:spLocks noGrp="1"/>
          </p:cNvSpPr>
          <p:nvPr>
            <p:ph type="title"/>
          </p:nvPr>
        </p:nvSpPr>
        <p:spPr/>
        <p:txBody>
          <a:bodyPr>
            <a:noAutofit/>
          </a:bodyPr>
          <a:lstStyle/>
          <a:p>
            <a:pPr algn="l" fontAlgn="base"/>
            <a:r>
              <a:rPr lang="en-GB" sz="2400" b="0" dirty="0"/>
              <a:t>What happens when they move to year 3 and beyond? What's the longer term plan? </a:t>
            </a:r>
          </a:p>
        </p:txBody>
      </p:sp>
      <p:sp>
        <p:nvSpPr>
          <p:cNvPr id="7" name="Text Placeholder 6"/>
          <p:cNvSpPr>
            <a:spLocks noGrp="1"/>
          </p:cNvSpPr>
          <p:nvPr>
            <p:ph type="body" sz="quarter" idx="14"/>
          </p:nvPr>
        </p:nvSpPr>
        <p:spPr>
          <a:xfrm>
            <a:off x="6932841" y="2481943"/>
            <a:ext cx="5015319" cy="3127109"/>
          </a:xfrm>
        </p:spPr>
        <p:txBody>
          <a:bodyPr>
            <a:noAutofit/>
          </a:bodyPr>
          <a:lstStyle/>
          <a:p>
            <a:pPr fontAlgn="base"/>
            <a:endParaRPr lang="en-GB" sz="2400" dirty="0">
              <a:solidFill>
                <a:srgbClr val="002060"/>
              </a:solidFill>
              <a:latin typeface="Sassoon Infant Rg" panose="02000503030000020003" pitchFamily="50" charset="0"/>
            </a:endParaRPr>
          </a:p>
          <a:p>
            <a:pPr marL="0" indent="0" fontAlgn="base">
              <a:buNone/>
            </a:pPr>
            <a:r>
              <a:rPr lang="en-GB" sz="2400" dirty="0" smtClean="0">
                <a:solidFill>
                  <a:srgbClr val="002060"/>
                </a:solidFill>
                <a:latin typeface="Sassoon Infant Rg" panose="02000503030000020003" pitchFamily="50" charset="0"/>
              </a:rPr>
              <a:t>Nothing </a:t>
            </a:r>
            <a:r>
              <a:rPr lang="en-GB" sz="2400" dirty="0">
                <a:solidFill>
                  <a:srgbClr val="002060"/>
                </a:solidFill>
                <a:latin typeface="Sassoon Infant Rg" panose="02000503030000020003" pitchFamily="50" charset="0"/>
              </a:rPr>
              <a:t>has been decided yet, but if numbers do not increase, there is potential that the class structure at BJS will also need to be adjusted in time.</a:t>
            </a:r>
          </a:p>
        </p:txBody>
      </p:sp>
      <p:pic>
        <p:nvPicPr>
          <p:cNvPr id="5" name="Picture Placeholder 4"/>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12203" r="12203"/>
          <a:stretch>
            <a:fillRect/>
          </a:stretch>
        </p:blipFill>
        <p:spPr/>
      </p:pic>
    </p:spTree>
    <p:extLst>
      <p:ext uri="{BB962C8B-B14F-4D97-AF65-F5344CB8AC3E}">
        <p14:creationId xmlns:p14="http://schemas.microsoft.com/office/powerpoint/2010/main" val="3986306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4" name="Title 3"/>
          <p:cNvSpPr>
            <a:spLocks noGrp="1"/>
          </p:cNvSpPr>
          <p:nvPr>
            <p:ph type="title"/>
          </p:nvPr>
        </p:nvSpPr>
        <p:spPr/>
        <p:txBody>
          <a:bodyPr>
            <a:normAutofit fontScale="90000"/>
          </a:bodyPr>
          <a:lstStyle/>
          <a:p>
            <a:r>
              <a:rPr lang="en-US" dirty="0" smtClean="0">
                <a:latin typeface="Sassoon Infant Rg" panose="02000503030000020003" pitchFamily="50" charset="0"/>
              </a:rPr>
              <a:t>What will the curriculum look like? </a:t>
            </a:r>
            <a:endParaRPr lang="en-GB" dirty="0"/>
          </a:p>
        </p:txBody>
      </p:sp>
      <p:sp>
        <p:nvSpPr>
          <p:cNvPr id="7" name="Text Placeholder 6"/>
          <p:cNvSpPr>
            <a:spLocks noGrp="1"/>
          </p:cNvSpPr>
          <p:nvPr>
            <p:ph type="body" sz="quarter" idx="14"/>
          </p:nvPr>
        </p:nvSpPr>
        <p:spPr>
          <a:xfrm>
            <a:off x="6932841" y="2481943"/>
            <a:ext cx="5015319" cy="3127109"/>
          </a:xfrm>
        </p:spPr>
        <p:txBody>
          <a:bodyPr>
            <a:noAutofit/>
          </a:bodyPr>
          <a:lstStyle/>
          <a:p>
            <a:pPr fontAlgn="base"/>
            <a:r>
              <a:rPr lang="en-GB" sz="2400" dirty="0" smtClean="0">
                <a:solidFill>
                  <a:srgbClr val="002060"/>
                </a:solidFill>
                <a:latin typeface="Sassoon Infant Rg" panose="02000503030000020003" pitchFamily="50" charset="0"/>
              </a:rPr>
              <a:t>Learning Without Limits – support and challenge for all. </a:t>
            </a:r>
          </a:p>
          <a:p>
            <a:pPr fontAlgn="base"/>
            <a:r>
              <a:rPr lang="en-GB" sz="2400" dirty="0" smtClean="0">
                <a:solidFill>
                  <a:srgbClr val="002060"/>
                </a:solidFill>
                <a:latin typeface="Sassoon Infant Rg" panose="02000503030000020003" pitchFamily="50" charset="0"/>
              </a:rPr>
              <a:t>Phonics (Y1) and </a:t>
            </a:r>
            <a:r>
              <a:rPr lang="en-GB" sz="2400" dirty="0" err="1" smtClean="0">
                <a:solidFill>
                  <a:srgbClr val="002060"/>
                </a:solidFill>
                <a:latin typeface="Sassoon Infant Rg" panose="02000503030000020003" pitchFamily="50" charset="0"/>
              </a:rPr>
              <a:t>SPaG</a:t>
            </a:r>
            <a:r>
              <a:rPr lang="en-GB" sz="2400" dirty="0" smtClean="0">
                <a:solidFill>
                  <a:srgbClr val="002060"/>
                </a:solidFill>
                <a:latin typeface="Sassoon Infant Rg" panose="02000503030000020003" pitchFamily="50" charset="0"/>
              </a:rPr>
              <a:t> (Y2) will be streamed. </a:t>
            </a:r>
          </a:p>
          <a:p>
            <a:pPr fontAlgn="base"/>
            <a:r>
              <a:rPr lang="en-GB" sz="2400" dirty="0" smtClean="0">
                <a:solidFill>
                  <a:srgbClr val="002060"/>
                </a:solidFill>
                <a:latin typeface="Sassoon Infant Rg" panose="02000503030000020003" pitchFamily="50" charset="0"/>
              </a:rPr>
              <a:t>Two-Year cycle ensuring the whole KS1 curriculum is covered without repetition. </a:t>
            </a:r>
          </a:p>
          <a:p>
            <a:pPr marL="0" indent="0" fontAlgn="base">
              <a:buNone/>
            </a:pPr>
            <a:endParaRPr lang="en-GB" sz="2400" dirty="0" smtClean="0">
              <a:solidFill>
                <a:srgbClr val="002060"/>
              </a:solidFill>
              <a:latin typeface="Sassoon Infant Rg" panose="02000503030000020003" pitchFamily="50" charset="0"/>
            </a:endParaRPr>
          </a:p>
        </p:txBody>
      </p:sp>
      <p:pic>
        <p:nvPicPr>
          <p:cNvPr id="6" name="Picture Placeholder 5"/>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t="5849" b="5849"/>
          <a:stretch>
            <a:fillRect/>
          </a:stretch>
        </p:blipFill>
        <p:spPr/>
      </p:pic>
    </p:spTree>
    <p:extLst>
      <p:ext uri="{BB962C8B-B14F-4D97-AF65-F5344CB8AC3E}">
        <p14:creationId xmlns:p14="http://schemas.microsoft.com/office/powerpoint/2010/main" val="850083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362585" y="6215789"/>
            <a:ext cx="2639323" cy="365125"/>
          </a:xfrm>
        </p:spPr>
        <p:txBody>
          <a:bodyPr/>
          <a:lstStyle/>
          <a:p>
            <a:r>
              <a:rPr lang="en-US" noProof="0" dirty="0" smtClean="0"/>
              <a:t>Two-Year cycle </a:t>
            </a:r>
            <a:endParaRPr lang="en-US" noProof="0" dirty="0"/>
          </a:p>
        </p:txBody>
      </p:sp>
      <p:sp>
        <p:nvSpPr>
          <p:cNvPr id="3" name="Slide Number Placeholder 2"/>
          <p:cNvSpPr>
            <a:spLocks noGrp="1"/>
          </p:cNvSpPr>
          <p:nvPr>
            <p:ph type="sldNum" sz="quarter" idx="12"/>
          </p:nvPr>
        </p:nvSpPr>
        <p:spPr/>
        <p:txBody>
          <a:bodyPr/>
          <a:lstStyle/>
          <a:p>
            <a:fld id="{98C0CDE5-970C-4CC4-BF43-0DA127E73E82}" type="slidenum">
              <a:rPr lang="en-US" noProof="0" smtClean="0"/>
              <a:t>12</a:t>
            </a:fld>
            <a:endParaRPr lang="en-US" noProof="0" dirty="0"/>
          </a:p>
        </p:txBody>
      </p:sp>
      <p:sp>
        <p:nvSpPr>
          <p:cNvPr id="4" name="Title 3"/>
          <p:cNvSpPr>
            <a:spLocks noGrp="1"/>
          </p:cNvSpPr>
          <p:nvPr>
            <p:ph type="title"/>
          </p:nvPr>
        </p:nvSpPr>
        <p:spPr/>
        <p:txBody>
          <a:bodyPr>
            <a:normAutofit fontScale="90000"/>
          </a:bodyPr>
          <a:lstStyle/>
          <a:p>
            <a:r>
              <a:rPr lang="en-US" dirty="0">
                <a:latin typeface="Sassoon Infant Rg" panose="02000503030000020003" pitchFamily="50" charset="0"/>
              </a:rPr>
              <a:t>What will the curriculum look like? </a:t>
            </a:r>
            <a:endParaRPr lang="en-GB" dirty="0"/>
          </a:p>
        </p:txBody>
      </p:sp>
      <p:pic>
        <p:nvPicPr>
          <p:cNvPr id="5" name="Picture 4"/>
          <p:cNvPicPr>
            <a:picLocks noChangeAspect="1"/>
          </p:cNvPicPr>
          <p:nvPr/>
        </p:nvPicPr>
        <p:blipFill>
          <a:blip r:embed="rId2"/>
          <a:stretch>
            <a:fillRect/>
          </a:stretch>
        </p:blipFill>
        <p:spPr>
          <a:xfrm>
            <a:off x="0" y="1945789"/>
            <a:ext cx="5588420" cy="3824423"/>
          </a:xfrm>
          <a:prstGeom prst="rect">
            <a:avLst/>
          </a:prstGeom>
        </p:spPr>
      </p:pic>
      <p:pic>
        <p:nvPicPr>
          <p:cNvPr id="6" name="Picture 5"/>
          <p:cNvPicPr>
            <a:picLocks noChangeAspect="1"/>
          </p:cNvPicPr>
          <p:nvPr/>
        </p:nvPicPr>
        <p:blipFill>
          <a:blip r:embed="rId3"/>
          <a:stretch>
            <a:fillRect/>
          </a:stretch>
        </p:blipFill>
        <p:spPr>
          <a:xfrm>
            <a:off x="5796118" y="2473506"/>
            <a:ext cx="6243909" cy="2768990"/>
          </a:xfrm>
          <a:prstGeom prst="rect">
            <a:avLst/>
          </a:prstGeom>
        </p:spPr>
      </p:pic>
    </p:spTree>
    <p:extLst>
      <p:ext uri="{BB962C8B-B14F-4D97-AF65-F5344CB8AC3E}">
        <p14:creationId xmlns:p14="http://schemas.microsoft.com/office/powerpoint/2010/main" val="3026210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13</a:t>
            </a:fld>
            <a:endParaRPr lang="en-US" noProof="0" dirty="0"/>
          </a:p>
        </p:txBody>
      </p:sp>
      <p:sp>
        <p:nvSpPr>
          <p:cNvPr id="4" name="Title 3"/>
          <p:cNvSpPr>
            <a:spLocks noGrp="1"/>
          </p:cNvSpPr>
          <p:nvPr>
            <p:ph type="title"/>
          </p:nvPr>
        </p:nvSpPr>
        <p:spPr/>
        <p:txBody>
          <a:bodyPr>
            <a:normAutofit fontScale="90000"/>
          </a:bodyPr>
          <a:lstStyle/>
          <a:p>
            <a:r>
              <a:rPr lang="en-US" dirty="0">
                <a:latin typeface="Sassoon Infant Rg" panose="02000503030000020003" pitchFamily="50" charset="0"/>
              </a:rPr>
              <a:t>What will the curriculum look like? </a:t>
            </a:r>
            <a:endParaRPr lang="en-GB" dirty="0"/>
          </a:p>
        </p:txBody>
      </p:sp>
      <p:pic>
        <p:nvPicPr>
          <p:cNvPr id="6" name="Picture 5"/>
          <p:cNvPicPr>
            <a:picLocks noChangeAspect="1"/>
          </p:cNvPicPr>
          <p:nvPr/>
        </p:nvPicPr>
        <p:blipFill>
          <a:blip r:embed="rId2"/>
          <a:stretch>
            <a:fillRect/>
          </a:stretch>
        </p:blipFill>
        <p:spPr>
          <a:xfrm>
            <a:off x="745146" y="1839617"/>
            <a:ext cx="10532453" cy="4670833"/>
          </a:xfrm>
          <a:prstGeom prst="rect">
            <a:avLst/>
          </a:prstGeom>
        </p:spPr>
      </p:pic>
    </p:spTree>
    <p:extLst>
      <p:ext uri="{BB962C8B-B14F-4D97-AF65-F5344CB8AC3E}">
        <p14:creationId xmlns:p14="http://schemas.microsoft.com/office/powerpoint/2010/main" val="3959973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14</a:t>
            </a:fld>
            <a:endParaRPr lang="en-US" noProof="0" dirty="0"/>
          </a:p>
        </p:txBody>
      </p:sp>
      <p:sp>
        <p:nvSpPr>
          <p:cNvPr id="4" name="Title 3"/>
          <p:cNvSpPr>
            <a:spLocks noGrp="1"/>
          </p:cNvSpPr>
          <p:nvPr>
            <p:ph type="title"/>
          </p:nvPr>
        </p:nvSpPr>
        <p:spPr/>
        <p:txBody>
          <a:bodyPr>
            <a:normAutofit/>
          </a:bodyPr>
          <a:lstStyle/>
          <a:p>
            <a:r>
              <a:rPr lang="en-US" dirty="0" smtClean="0">
                <a:latin typeface="Sassoon Infant Rg" panose="02000503030000020003" pitchFamily="50" charset="0"/>
              </a:rPr>
              <a:t>Example English Lesson (chunk 1) </a:t>
            </a:r>
            <a:endParaRPr lang="en-GB" dirty="0"/>
          </a:p>
        </p:txBody>
      </p:sp>
      <p:pic>
        <p:nvPicPr>
          <p:cNvPr id="2" name="Picture 1"/>
          <p:cNvPicPr>
            <a:picLocks noChangeAspect="1"/>
          </p:cNvPicPr>
          <p:nvPr/>
        </p:nvPicPr>
        <p:blipFill>
          <a:blip r:embed="rId2"/>
          <a:stretch>
            <a:fillRect/>
          </a:stretch>
        </p:blipFill>
        <p:spPr>
          <a:xfrm>
            <a:off x="320251" y="1811265"/>
            <a:ext cx="11485749" cy="4670730"/>
          </a:xfrm>
          <a:prstGeom prst="rect">
            <a:avLst/>
          </a:prstGeom>
        </p:spPr>
      </p:pic>
    </p:spTree>
    <p:extLst>
      <p:ext uri="{BB962C8B-B14F-4D97-AF65-F5344CB8AC3E}">
        <p14:creationId xmlns:p14="http://schemas.microsoft.com/office/powerpoint/2010/main" val="3688944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15</a:t>
            </a:fld>
            <a:endParaRPr lang="en-US" noProof="0" dirty="0"/>
          </a:p>
        </p:txBody>
      </p:sp>
      <p:sp>
        <p:nvSpPr>
          <p:cNvPr id="4" name="Title 3"/>
          <p:cNvSpPr>
            <a:spLocks noGrp="1"/>
          </p:cNvSpPr>
          <p:nvPr>
            <p:ph type="title"/>
          </p:nvPr>
        </p:nvSpPr>
        <p:spPr/>
        <p:txBody>
          <a:bodyPr>
            <a:normAutofit/>
          </a:bodyPr>
          <a:lstStyle/>
          <a:p>
            <a:r>
              <a:rPr lang="en-US" dirty="0" smtClean="0">
                <a:latin typeface="Sassoon Infant Rg" panose="02000503030000020003" pitchFamily="50" charset="0"/>
              </a:rPr>
              <a:t>Teaching Maths </a:t>
            </a:r>
            <a:endParaRPr lang="en-GB" dirty="0"/>
          </a:p>
        </p:txBody>
      </p:sp>
      <p:pic>
        <p:nvPicPr>
          <p:cNvPr id="2" name="Picture 1"/>
          <p:cNvPicPr>
            <a:picLocks noChangeAspect="1"/>
          </p:cNvPicPr>
          <p:nvPr/>
        </p:nvPicPr>
        <p:blipFill>
          <a:blip r:embed="rId2"/>
          <a:stretch>
            <a:fillRect/>
          </a:stretch>
        </p:blipFill>
        <p:spPr>
          <a:xfrm>
            <a:off x="224055" y="1871541"/>
            <a:ext cx="11390219" cy="4566517"/>
          </a:xfrm>
          <a:prstGeom prst="rect">
            <a:avLst/>
          </a:prstGeom>
        </p:spPr>
      </p:pic>
    </p:spTree>
    <p:extLst>
      <p:ext uri="{BB962C8B-B14F-4D97-AF65-F5344CB8AC3E}">
        <p14:creationId xmlns:p14="http://schemas.microsoft.com/office/powerpoint/2010/main" val="2079045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16</a:t>
            </a:fld>
            <a:endParaRPr lang="en-US" noProof="0" dirty="0"/>
          </a:p>
        </p:txBody>
      </p:sp>
      <p:sp>
        <p:nvSpPr>
          <p:cNvPr id="4" name="Title 3"/>
          <p:cNvSpPr>
            <a:spLocks noGrp="1"/>
          </p:cNvSpPr>
          <p:nvPr>
            <p:ph type="title"/>
          </p:nvPr>
        </p:nvSpPr>
        <p:spPr/>
        <p:txBody>
          <a:bodyPr>
            <a:normAutofit/>
          </a:bodyPr>
          <a:lstStyle/>
          <a:p>
            <a:r>
              <a:rPr lang="en-US" dirty="0" smtClean="0">
                <a:latin typeface="Sassoon Infant Rg" panose="02000503030000020003" pitchFamily="50" charset="0"/>
              </a:rPr>
              <a:t>Example </a:t>
            </a:r>
            <a:r>
              <a:rPr lang="en-US" dirty="0" err="1" smtClean="0">
                <a:latin typeface="Sassoon Infant Rg" panose="02000503030000020003" pitchFamily="50" charset="0"/>
              </a:rPr>
              <a:t>Maths</a:t>
            </a:r>
            <a:r>
              <a:rPr lang="en-US" dirty="0" smtClean="0">
                <a:latin typeface="Sassoon Infant Rg" panose="02000503030000020003" pitchFamily="50" charset="0"/>
              </a:rPr>
              <a:t> Lesson</a:t>
            </a:r>
            <a:endParaRPr lang="en-GB" dirty="0"/>
          </a:p>
        </p:txBody>
      </p:sp>
      <p:pic>
        <p:nvPicPr>
          <p:cNvPr id="2" name="Picture 1"/>
          <p:cNvPicPr>
            <a:picLocks noChangeAspect="1"/>
          </p:cNvPicPr>
          <p:nvPr/>
        </p:nvPicPr>
        <p:blipFill>
          <a:blip r:embed="rId2"/>
          <a:stretch>
            <a:fillRect/>
          </a:stretch>
        </p:blipFill>
        <p:spPr>
          <a:xfrm>
            <a:off x="2331618" y="1017272"/>
            <a:ext cx="9067902" cy="5723437"/>
          </a:xfrm>
          <a:prstGeom prst="rect">
            <a:avLst/>
          </a:prstGeom>
        </p:spPr>
      </p:pic>
    </p:spTree>
    <p:extLst>
      <p:ext uri="{BB962C8B-B14F-4D97-AF65-F5344CB8AC3E}">
        <p14:creationId xmlns:p14="http://schemas.microsoft.com/office/powerpoint/2010/main" val="1743893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smtClean="0">
                <a:latin typeface="Sassoon Infant Rg" panose="02000503030000020003" pitchFamily="50" charset="0"/>
              </a:rPr>
              <a:t>Questions? </a:t>
            </a:r>
            <a:endParaRPr lang="ru-RU" dirty="0"/>
          </a:p>
        </p:txBody>
      </p:sp>
      <p:pic>
        <p:nvPicPr>
          <p:cNvPr id="6" name="Picture Placeholder 5"/>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1588" r="11588"/>
          <a:stretch>
            <a:fillRect/>
          </a:stretch>
        </p:blipFill>
        <p:spPr/>
      </p:pic>
      <p:sp>
        <p:nvSpPr>
          <p:cNvPr id="4" name="Text Placeholder 3"/>
          <p:cNvSpPr>
            <a:spLocks noGrp="1"/>
          </p:cNvSpPr>
          <p:nvPr>
            <p:ph type="body" sz="quarter" idx="14"/>
          </p:nvPr>
        </p:nvSpPr>
        <p:spPr/>
        <p:txBody>
          <a:bodyPr/>
          <a:lstStyle/>
          <a:p>
            <a:r>
              <a:rPr lang="en-GB" sz="2400" dirty="0" smtClean="0">
                <a:latin typeface="Sassoon Infant Rg" panose="02000503030000020003" pitchFamily="50" charset="0"/>
              </a:rPr>
              <a:t>KS1 Mixed Year Groups</a:t>
            </a:r>
            <a:endParaRPr lang="en-GB" sz="2400" dirty="0">
              <a:latin typeface="Sassoon Infant Rg" panose="02000503030000020003" pitchFamily="50" charset="0"/>
            </a:endParaRPr>
          </a:p>
        </p:txBody>
      </p:sp>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schemas.openxmlformats.org/package/2006/metadata/core-properties"/>
    <ds:schemaRef ds:uri="16c05727-aa75-4e4a-9b5f-8a80a1165891"/>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688</Words>
  <Application>Microsoft Office PowerPoint</Application>
  <PresentationFormat>Widescreen</PresentationFormat>
  <Paragraphs>66</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Comic Sans MS</vt:lpstr>
      <vt:lpstr>Franklin Gothic Book</vt:lpstr>
      <vt:lpstr>Sassoon Infant Rg</vt:lpstr>
      <vt:lpstr>Office Theme</vt:lpstr>
      <vt:lpstr>KS1 Changes </vt:lpstr>
      <vt:lpstr>Context and Reasoning</vt:lpstr>
      <vt:lpstr>What are the changes? </vt:lpstr>
      <vt:lpstr>Your Questions so far</vt:lpstr>
      <vt:lpstr>Why is this needed now if it's about falling numbers in Reception year?</vt:lpstr>
      <vt:lpstr>Transition from EYFS to KS1</vt:lpstr>
      <vt:lpstr>How will the classes be organised? </vt:lpstr>
      <vt:lpstr>What are benefits of mixed aged classes for the oldest members?</vt:lpstr>
      <vt:lpstr>What are benefits of mixed aged classes for the oldest members?</vt:lpstr>
      <vt:lpstr>What happens when they move to year 3 and beyond? What's the longer term plan? </vt:lpstr>
      <vt:lpstr>What will the curriculum look like? </vt:lpstr>
      <vt:lpstr>What will the curriculum look like? </vt:lpstr>
      <vt:lpstr>What will the curriculum look like? </vt:lpstr>
      <vt:lpstr>Example English Lesson (chunk 1) </vt:lpstr>
      <vt:lpstr>Teaching Maths </vt:lpstr>
      <vt:lpstr>Example Maths Lesson</vt:lpstr>
      <vt:lpstr>Questions?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2023-10-27T08:49:19Z</dcterms:created>
  <dcterms:modified xsi:type="dcterms:W3CDTF">2024-05-16T07:44:53Z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